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9"/>
  </p:notesMasterIdLst>
  <p:handoutMasterIdLst>
    <p:handoutMasterId r:id="rId10"/>
  </p:handoutMasterIdLst>
  <p:sldIdLst>
    <p:sldId id="256" r:id="rId2"/>
    <p:sldId id="257" r:id="rId3"/>
    <p:sldId id="258" r:id="rId4"/>
    <p:sldId id="259" r:id="rId5"/>
    <p:sldId id="260" r:id="rId6"/>
    <p:sldId id="261" r:id="rId7"/>
    <p:sldId id="263"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069" autoAdjust="0"/>
    <p:restoredTop sz="86667" autoAdjust="0"/>
  </p:normalViewPr>
  <p:slideViewPr>
    <p:cSldViewPr>
      <p:cViewPr varScale="1">
        <p:scale>
          <a:sx n="79" d="100"/>
          <a:sy n="79" d="100"/>
        </p:scale>
        <p:origin x="-1182" y="-8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29A96D-2E84-4AEB-A83E-77AF292AAC46}" type="datetimeFigureOut">
              <a:rPr lang="en-US" smtClean="0"/>
              <a:t>9/30/2020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0B46411-CE7E-49A9-9276-C3496F803130}" type="slidenum">
              <a:rPr lang="en-US" smtClean="0"/>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7C56E8-BBF0-4B7C-9D2F-DF2B16EE19F0}" type="datetimeFigureOut">
              <a:rPr lang="en-US" smtClean="0"/>
              <a:t>9/30/2020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B65204-E522-4CA6-BC09-8998D67B04C9}"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BB65204-E522-4CA6-BC09-8998D67B04C9}" type="slidenum">
              <a:rPr lang="en-US" smtClean="0"/>
              <a:t>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BB65204-E522-4CA6-BC09-8998D67B04C9}"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400" dirty="0" smtClean="0"/>
              <a:t>Lien du video en</a:t>
            </a:r>
            <a:r>
              <a:rPr lang="en-US" sz="2400" baseline="0" dirty="0" smtClean="0"/>
              <a:t> cas de probléme </a:t>
            </a:r>
            <a:r>
              <a:rPr lang="en-US" sz="2400" baseline="0" dirty="0" smtClean="0">
                <a:sym typeface="Wingdings" pitchFamily="2" charset="2"/>
              </a:rPr>
              <a:t>  https://youtu.be/loZ5L_NmCG8</a:t>
            </a:r>
            <a:endParaRPr lang="en-US" sz="2400" dirty="0"/>
          </a:p>
        </p:txBody>
      </p:sp>
      <p:sp>
        <p:nvSpPr>
          <p:cNvPr id="4" name="Slide Number Placeholder 3"/>
          <p:cNvSpPr>
            <a:spLocks noGrp="1"/>
          </p:cNvSpPr>
          <p:nvPr>
            <p:ph type="sldNum" sz="quarter" idx="10"/>
          </p:nvPr>
        </p:nvSpPr>
        <p:spPr/>
        <p:txBody>
          <a:bodyPr/>
          <a:lstStyle/>
          <a:p>
            <a:fld id="{BBB65204-E522-4CA6-BC09-8998D67B04C9}" type="slidenum">
              <a:rPr lang="en-US" smtClean="0"/>
              <a:t>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fld id="{8798B714-457D-4BD4-A601-FAA6FD5688B2}" type="datetime1">
              <a:rPr lang="en-US" smtClean="0"/>
              <a:t>9/30/2020</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kumimoji="0"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2AA957AF-53C0-420B-9C2D-77DB1416566C}" type="slidenum">
              <a:rPr kumimoji="0" lang="en-US" smtClean="0"/>
              <a:pPr/>
              <a:t>‹#›</a:t>
            </a:fld>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554F20-435B-4791-B186-7FACD32E8CDC}" type="datetime1">
              <a:rPr lang="en-US" smtClean="0"/>
              <a:t>9/30/2020</a:t>
            </a:fld>
            <a:endParaRPr lang="en-US" dirty="0"/>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0687170-971E-4BC2-9F44-93A2C2A44197}" type="datetime1">
              <a:rPr lang="en-US" smtClean="0"/>
              <a:t>9/30/2020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699EEFE-FB55-4014-9C1B-445A6C6249A7}" type="datetime1">
              <a:rPr lang="en-US" smtClean="0"/>
              <a:t>9/30/2020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428E11A-71D8-4E8C-92B3-672979D98089}" type="datetime1">
              <a:rPr lang="en-US" smtClean="0"/>
              <a:t>9/30/2020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a:t>‹#›</a:t>
            </a:fld>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7F23C23-204F-49C6-816A-2831120A6108}" type="datetime1">
              <a:rPr lang="en-US" smtClean="0"/>
              <a:t>9/30/2020</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2AA957AF-53C0-420B-9C2D-77DB1416566C}" type="slidenum">
              <a:rPr kumimoji="0" lang="en-US" smtClean="0"/>
              <a:pPr/>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fld id="{2B292228-EB66-4D30-AA97-58EFEB957E02}" type="datetime1">
              <a:rPr lang="en-US" smtClean="0"/>
              <a:t>9/30/2020</a:t>
            </a:fld>
            <a:endParaRPr lang="en-US"/>
          </a:p>
        </p:txBody>
      </p:sp>
      <p:sp>
        <p:nvSpPr>
          <p:cNvPr id="27" name="Slide Number Placeholder 26"/>
          <p:cNvSpPr>
            <a:spLocks noGrp="1"/>
          </p:cNvSpPr>
          <p:nvPr>
            <p:ph type="sldNum" sz="quarter" idx="11"/>
          </p:nvPr>
        </p:nvSpPr>
        <p:spPr/>
        <p:txBody>
          <a:bodyPr rtlCol="0"/>
          <a:lstStyle/>
          <a:p>
            <a:fld id="{2AA957AF-53C0-420B-9C2D-77DB1416566C}" type="slidenum">
              <a:rPr kumimoji="0" lang="en-US" smtClean="0"/>
              <a:pPr/>
              <a:t>‹#›</a:t>
            </a:fld>
            <a:endParaRPr kumimoji="0" lang="en-US"/>
          </a:p>
        </p:txBody>
      </p:sp>
      <p:sp>
        <p:nvSpPr>
          <p:cNvPr id="28" name="Footer Placeholder 27"/>
          <p:cNvSpPr>
            <a:spLocks noGrp="1"/>
          </p:cNvSpPr>
          <p:nvPr>
            <p:ph type="ftr" sz="quarter" idx="12"/>
          </p:nvPr>
        </p:nvSpPr>
        <p:spPr/>
        <p:txBody>
          <a:bodyPr rtlCol="0"/>
          <a:lstStyle/>
          <a:p>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fld id="{AFCDA319-F6CA-4D59-AA40-8208C30D0696}" type="datetime1">
              <a:rPr lang="en-US" smtClean="0"/>
              <a:t>9/30/2020</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kumimoji="0" lang="en-US"/>
          </a:p>
        </p:txBody>
      </p:sp>
      <p:sp>
        <p:nvSpPr>
          <p:cNvPr id="5" name="Slide Number Placeholder 4"/>
          <p:cNvSpPr>
            <a:spLocks noGrp="1"/>
          </p:cNvSpPr>
          <p:nvPr>
            <p:ph type="sldNum" sz="quarter" idx="12"/>
          </p:nvPr>
        </p:nvSpPr>
        <p:spPr>
          <a:xfrm>
            <a:off x="8174736" y="2272"/>
            <a:ext cx="762000" cy="365760"/>
          </a:xfrm>
        </p:spPr>
        <p:txBody>
          <a:bodyPr/>
          <a:lstStyle/>
          <a:p>
            <a:fld id="{2AA957AF-53C0-420B-9C2D-77DB1416566C}"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2A9A5-019D-4AB3-AB3F-A4372FC2B892}" type="datetime1">
              <a:rPr lang="en-US" smtClean="0"/>
              <a:t>9/30/2020</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2AA957AF-53C0-420B-9C2D-77DB1416566C}"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91AB8EE-AF80-4AEC-99CA-AD2E9F4D34CF}" type="datetime1">
              <a:rPr lang="en-US" smtClean="0"/>
              <a:t>9/30/2020</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2AA957AF-53C0-420B-9C2D-77DB1416566C}" type="slidenum">
              <a:rPr kumimoji="0" lang="en-US" smtClean="0"/>
              <a:pPr/>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CB7613B6-BC67-45C9-B866-7A266B68F49E}" type="datetime1">
              <a:rPr lang="en-US" smtClean="0"/>
              <a:t>9/30/2020</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2AA957AF-53C0-420B-9C2D-77DB1416566C}" type="slidenum">
              <a:rPr kumimoji="0" lang="en-US" smtClean="0"/>
              <a:pPr/>
              <a:t>‹#›</a:t>
            </a:fld>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8B5F5C0B-876F-471E-88B2-CAE6CA8DF591}" type="datetime1">
              <a:rPr lang="en-US" smtClean="0"/>
              <a:t>9/30/2020</a:t>
            </a:fld>
            <a:endParaRPr lang="en-US" sz="1000">
              <a:solidFill>
                <a:schemeClr val="tx2">
                  <a:shade val="50000"/>
                </a:schemeClr>
              </a:solidFill>
            </a:endParaRPr>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pPr algn="ctr" eaLnBrk="1" latinLnBrk="0" hangingPunct="1"/>
            <a:endParaRPr kumimoji="0" lang="en-US" sz="1000" dirty="0">
              <a:solidFill>
                <a:schemeClr val="tx2">
                  <a:shade val="50000"/>
                </a:schemeClr>
              </a:solidFill>
            </a:endParaRPr>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2AA957AF-53C0-420B-9C2D-77DB1416566C}" type="slidenum">
              <a:rPr kumimoji="0" lang="en-US" smtClean="0"/>
              <a:pPr/>
              <a:t>‹#›</a:t>
            </a:fld>
            <a:endParaRPr kumimoji="0" lang="en-US" sz="1000" dirty="0">
              <a:solidFill>
                <a:schemeClr val="tx2">
                  <a:shade val="50000"/>
                </a:schemeClr>
              </a:solidFill>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14400"/>
            <a:ext cx="8458200" cy="1470025"/>
          </a:xfrm>
        </p:spPr>
        <p:txBody>
          <a:bodyPr/>
          <a:lstStyle/>
          <a:p>
            <a:r>
              <a:rPr lang="en-US" dirty="0" smtClean="0"/>
              <a:t>Introduction to Databases </a:t>
            </a:r>
            <a:r>
              <a:rPr lang="en-US" dirty="0" smtClean="0"/>
              <a:t>Checkpoint </a:t>
            </a:r>
            <a:endParaRPr lang="en-US" dirty="0"/>
          </a:p>
        </p:txBody>
      </p:sp>
      <p:sp>
        <p:nvSpPr>
          <p:cNvPr id="3" name="Subtitle 2"/>
          <p:cNvSpPr>
            <a:spLocks noGrp="1"/>
          </p:cNvSpPr>
          <p:nvPr>
            <p:ph type="subTitle" idx="1"/>
          </p:nvPr>
        </p:nvSpPr>
        <p:spPr>
          <a:xfrm>
            <a:off x="5943600" y="4267200"/>
            <a:ext cx="3048000" cy="685800"/>
          </a:xfrm>
        </p:spPr>
        <p:txBody>
          <a:bodyPr>
            <a:normAutofit fontScale="92500" lnSpcReduction="20000"/>
          </a:bodyPr>
          <a:lstStyle/>
          <a:p>
            <a:pPr algn="ctr"/>
            <a:r>
              <a:rPr lang="en-US" dirty="0" smtClean="0"/>
              <a:t>Créé par :</a:t>
            </a:r>
          </a:p>
          <a:p>
            <a:pPr algn="ctr"/>
            <a:r>
              <a:rPr lang="en-US" dirty="0" smtClean="0"/>
              <a:t> Youssef Ben Youssef</a:t>
            </a:r>
            <a:endParaRPr lang="en-US" dirty="0"/>
          </a:p>
        </p:txBody>
      </p:sp>
      <p:sp>
        <p:nvSpPr>
          <p:cNvPr id="5" name="Slide Number Placeholder 4"/>
          <p:cNvSpPr>
            <a:spLocks noGrp="1"/>
          </p:cNvSpPr>
          <p:nvPr>
            <p:ph type="sldNum" sz="quarter" idx="12"/>
          </p:nvPr>
        </p:nvSpPr>
        <p:spPr/>
        <p:txBody>
          <a:bodyPr/>
          <a:lstStyle/>
          <a:p>
            <a:fld id="{2AA957AF-53C0-420B-9C2D-77DB1416566C}" type="slidenum">
              <a:rPr kumimoji="0" lang="en-US" smtClean="0"/>
              <a:pPr/>
              <a:t>1</a:t>
            </a:fld>
            <a:endParaRPr kumimoji="0" lang="en-US"/>
          </a:p>
        </p:txBody>
      </p:sp>
      <p:pic>
        <p:nvPicPr>
          <p:cNvPr id="7170" name="Picture 2" descr="C:\Users\admin\Desktop\workshop dev web\video workshop\gomycode.png"/>
          <p:cNvPicPr>
            <a:picLocks noChangeAspect="1" noChangeArrowheads="1"/>
          </p:cNvPicPr>
          <p:nvPr/>
        </p:nvPicPr>
        <p:blipFill>
          <a:blip r:embed="rId2"/>
          <a:srcRect/>
          <a:stretch>
            <a:fillRect/>
          </a:stretch>
        </p:blipFill>
        <p:spPr bwMode="auto">
          <a:xfrm>
            <a:off x="228600" y="3962400"/>
            <a:ext cx="5029199" cy="12954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2"/>
                </a:solidFill>
              </a:rPr>
              <a:t>DBMS</a:t>
            </a:r>
            <a:endParaRPr lang="en-US" b="1" dirty="0">
              <a:solidFill>
                <a:schemeClr val="accent2"/>
              </a:solidFill>
            </a:endParaRPr>
          </a:p>
        </p:txBody>
      </p:sp>
      <p:sp>
        <p:nvSpPr>
          <p:cNvPr id="3" name="Content Placeholder 2"/>
          <p:cNvSpPr>
            <a:spLocks noGrp="1"/>
          </p:cNvSpPr>
          <p:nvPr>
            <p:ph sz="half" idx="1"/>
          </p:nvPr>
        </p:nvSpPr>
        <p:spPr>
          <a:xfrm>
            <a:off x="457200" y="2249425"/>
            <a:ext cx="8305800" cy="1103375"/>
          </a:xfrm>
        </p:spPr>
        <p:txBody>
          <a:bodyPr>
            <a:normAutofit/>
          </a:bodyPr>
          <a:lstStyle/>
          <a:p>
            <a:pPr algn="just"/>
            <a:r>
              <a:rPr lang="fr-FR" sz="1400" dirty="0" smtClean="0">
                <a:latin typeface="Arial" pitchFamily="34" charset="0"/>
                <a:cs typeface="Arial" pitchFamily="34" charset="0"/>
              </a:rPr>
              <a:t>Un </a:t>
            </a:r>
            <a:r>
              <a:rPr lang="fr-FR" sz="1400" i="1" dirty="0" smtClean="0">
                <a:latin typeface="Arial" pitchFamily="34" charset="0"/>
                <a:cs typeface="Arial" pitchFamily="34" charset="0"/>
              </a:rPr>
              <a:t>système de gestion de base de données</a:t>
            </a:r>
            <a:r>
              <a:rPr lang="fr-FR" sz="1400" dirty="0" smtClean="0">
                <a:latin typeface="Arial" pitchFamily="34" charset="0"/>
                <a:cs typeface="Arial" pitchFamily="34" charset="0"/>
              </a:rPr>
              <a:t>  </a:t>
            </a:r>
            <a:r>
              <a:rPr lang="fr-FR" sz="1400" dirty="0" smtClean="0">
                <a:latin typeface="Arial" pitchFamily="34" charset="0"/>
                <a:cs typeface="Arial" pitchFamily="34" charset="0"/>
              </a:rPr>
              <a:t> ( </a:t>
            </a:r>
            <a:r>
              <a:rPr lang="fr-FR" sz="1400" i="1" dirty="0" smtClean="0">
                <a:latin typeface="Arial" pitchFamily="34" charset="0"/>
                <a:cs typeface="Arial" pitchFamily="34" charset="0"/>
              </a:rPr>
              <a:t>SGBD</a:t>
            </a:r>
            <a:r>
              <a:rPr lang="fr-FR" sz="1400" dirty="0" smtClean="0">
                <a:latin typeface="Arial" pitchFamily="34" charset="0"/>
                <a:cs typeface="Arial" pitchFamily="34" charset="0"/>
              </a:rPr>
              <a:t>) est un logiciel système servant à stocker, à manipuler ou gérer, et à partager des données dans une base de données, en garantissant la qualité, la pérennité et la confidentialité des informations, tout en cachant la complexité des opérations. </a:t>
            </a:r>
            <a:endParaRPr lang="en-US" sz="1400" dirty="0">
              <a:latin typeface="Arial" pitchFamily="34" charset="0"/>
              <a:cs typeface="Arial" pitchFamily="34" charset="0"/>
            </a:endParaRPr>
          </a:p>
        </p:txBody>
      </p:sp>
      <p:pic>
        <p:nvPicPr>
          <p:cNvPr id="1026" name="Picture 2" descr="C:\Users\admin\Desktop\images.jpg"/>
          <p:cNvPicPr>
            <a:picLocks noChangeAspect="1" noChangeArrowheads="1"/>
          </p:cNvPicPr>
          <p:nvPr/>
        </p:nvPicPr>
        <p:blipFill>
          <a:blip r:embed="rId2"/>
          <a:srcRect/>
          <a:stretch>
            <a:fillRect/>
          </a:stretch>
        </p:blipFill>
        <p:spPr bwMode="auto">
          <a:xfrm>
            <a:off x="4572001" y="2971800"/>
            <a:ext cx="4572000" cy="3733801"/>
          </a:xfrm>
          <a:prstGeom prst="rect">
            <a:avLst/>
          </a:prstGeom>
          <a:noFill/>
        </p:spPr>
      </p:pic>
      <p:sp>
        <p:nvSpPr>
          <p:cNvPr id="7" name="Slide Number Placeholder 6"/>
          <p:cNvSpPr>
            <a:spLocks noGrp="1"/>
          </p:cNvSpPr>
          <p:nvPr>
            <p:ph type="sldNum" sz="quarter" idx="12"/>
          </p:nvPr>
        </p:nvSpPr>
        <p:spPr/>
        <p:txBody>
          <a:bodyPr/>
          <a:lstStyle/>
          <a:p>
            <a:fld id="{2AA957AF-53C0-420B-9C2D-77DB1416566C}" type="slidenum">
              <a:rPr kumimoji="0" lang="en-US" smtClean="0"/>
              <a:pPr/>
              <a:t>2</a:t>
            </a:fld>
            <a:endParaRPr kumimoji="0" lang="en-US"/>
          </a:p>
        </p:txBody>
      </p:sp>
      <p:pic>
        <p:nvPicPr>
          <p:cNvPr id="1028" name="Picture 4" descr="C:\Users\admin\Desktop\dbms-line-art-concept-vector-10657533.jpg"/>
          <p:cNvPicPr>
            <a:picLocks noChangeAspect="1" noChangeArrowheads="1"/>
          </p:cNvPicPr>
          <p:nvPr/>
        </p:nvPicPr>
        <p:blipFill>
          <a:blip r:embed="rId3"/>
          <a:srcRect/>
          <a:stretch>
            <a:fillRect/>
          </a:stretch>
        </p:blipFill>
        <p:spPr bwMode="auto">
          <a:xfrm>
            <a:off x="0" y="3200400"/>
            <a:ext cx="5181600" cy="3657601"/>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2"/>
                </a:solidFill>
              </a:rPr>
              <a:t>RDBMS</a:t>
            </a:r>
            <a:endParaRPr lang="en-US" b="1" dirty="0">
              <a:solidFill>
                <a:schemeClr val="accent2"/>
              </a:solidFill>
            </a:endParaRPr>
          </a:p>
        </p:txBody>
      </p:sp>
      <p:sp>
        <p:nvSpPr>
          <p:cNvPr id="3" name="Content Placeholder 2"/>
          <p:cNvSpPr>
            <a:spLocks noGrp="1"/>
          </p:cNvSpPr>
          <p:nvPr>
            <p:ph sz="half" idx="1"/>
          </p:nvPr>
        </p:nvSpPr>
        <p:spPr>
          <a:xfrm>
            <a:off x="457200" y="2249425"/>
            <a:ext cx="8305800" cy="1255775"/>
          </a:xfrm>
        </p:spPr>
        <p:txBody>
          <a:bodyPr>
            <a:noAutofit/>
          </a:bodyPr>
          <a:lstStyle/>
          <a:p>
            <a:pPr algn="just"/>
            <a:r>
              <a:rPr lang="fr-FR" sz="1400" dirty="0" smtClean="0">
                <a:latin typeface="Arial" pitchFamily="34" charset="0"/>
                <a:cs typeface="Arial" pitchFamily="34" charset="0"/>
              </a:rPr>
              <a:t>Le </a:t>
            </a:r>
            <a:r>
              <a:rPr lang="fr-FR" sz="1400" b="1" dirty="0" smtClean="0">
                <a:latin typeface="Arial" pitchFamily="34" charset="0"/>
                <a:cs typeface="Arial" pitchFamily="34" charset="0"/>
              </a:rPr>
              <a:t>SGBD </a:t>
            </a:r>
            <a:r>
              <a:rPr lang="fr-FR" sz="1400" b="1" dirty="0" smtClean="0">
                <a:latin typeface="Arial" pitchFamily="34" charset="0"/>
                <a:cs typeface="Arial" pitchFamily="34" charset="0"/>
              </a:rPr>
              <a:t>relationnel</a:t>
            </a:r>
            <a:r>
              <a:rPr lang="fr-FR" sz="1400" b="1" dirty="0" smtClean="0">
                <a:latin typeface="Arial" pitchFamily="34" charset="0"/>
                <a:cs typeface="Arial" pitchFamily="34" charset="0"/>
              </a:rPr>
              <a:t> </a:t>
            </a:r>
            <a:r>
              <a:rPr lang="fr-FR" sz="1400" dirty="0" smtClean="0">
                <a:latin typeface="Arial" pitchFamily="34" charset="0"/>
                <a:cs typeface="Arial" pitchFamily="34" charset="0"/>
              </a:rPr>
              <a:t>repose </a:t>
            </a:r>
            <a:r>
              <a:rPr lang="fr-FR" sz="1400" dirty="0" smtClean="0">
                <a:latin typeface="Arial" pitchFamily="34" charset="0"/>
                <a:cs typeface="Arial" pitchFamily="34" charset="0"/>
              </a:rPr>
              <a:t>sur la théorie mathématique des ensembles. Ce système fiable et robuste est dominé depuis trente ans par de grands acteurs, comme Oracle, Microsoft et IBM. Il garantit de bonnes performances en ce qui concerne le stockage, les accès et la sécurité des données, mais avec l'avènement du Big Data, il s'avère rigide et limité, ce qui remet en cause sa prédominance. </a:t>
            </a:r>
            <a:endParaRPr lang="en-US" sz="1400" dirty="0">
              <a:latin typeface="Arial" pitchFamily="34" charset="0"/>
              <a:cs typeface="Arial" pitchFamily="34" charset="0"/>
            </a:endParaRPr>
          </a:p>
        </p:txBody>
      </p:sp>
      <p:pic>
        <p:nvPicPr>
          <p:cNvPr id="2050" name="Picture 2" descr="C:\Users\admin\Desktop\440px-Table_relationnel.png"/>
          <p:cNvPicPr>
            <a:picLocks noChangeAspect="1" noChangeArrowheads="1"/>
          </p:cNvPicPr>
          <p:nvPr/>
        </p:nvPicPr>
        <p:blipFill>
          <a:blip r:embed="rId2"/>
          <a:srcRect/>
          <a:stretch>
            <a:fillRect/>
          </a:stretch>
        </p:blipFill>
        <p:spPr bwMode="auto">
          <a:xfrm>
            <a:off x="914400" y="3352800"/>
            <a:ext cx="7924800" cy="3505200"/>
          </a:xfrm>
          <a:prstGeom prst="rect">
            <a:avLst/>
          </a:prstGeom>
          <a:noFill/>
        </p:spPr>
      </p:pic>
      <p:sp>
        <p:nvSpPr>
          <p:cNvPr id="7" name="Slide Number Placeholder 6"/>
          <p:cNvSpPr>
            <a:spLocks noGrp="1"/>
          </p:cNvSpPr>
          <p:nvPr>
            <p:ph type="sldNum" sz="quarter" idx="12"/>
          </p:nvPr>
        </p:nvSpPr>
        <p:spPr/>
        <p:txBody>
          <a:bodyPr/>
          <a:lstStyle/>
          <a:p>
            <a:fld id="{2AA957AF-53C0-420B-9C2D-77DB1416566C}" type="slidenum">
              <a:rPr kumimoji="0" lang="en-US" smtClean="0"/>
              <a:pPr/>
              <a:t>3</a:t>
            </a:fld>
            <a:endParaRPr kumimoji="0"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066800"/>
          </a:xfrm>
        </p:spPr>
        <p:txBody>
          <a:bodyPr>
            <a:normAutofit/>
          </a:bodyPr>
          <a:lstStyle/>
          <a:p>
            <a:r>
              <a:rPr lang="en-US" sz="3600" b="1" dirty="0" smtClean="0">
                <a:solidFill>
                  <a:schemeClr val="accent2"/>
                </a:solidFill>
              </a:rPr>
              <a:t>MySQL</a:t>
            </a:r>
            <a:endParaRPr lang="en-US" sz="3600" b="1" dirty="0">
              <a:solidFill>
                <a:schemeClr val="accent2"/>
              </a:solidFill>
            </a:endParaRPr>
          </a:p>
        </p:txBody>
      </p:sp>
      <p:sp>
        <p:nvSpPr>
          <p:cNvPr id="3" name="Content Placeholder 2"/>
          <p:cNvSpPr>
            <a:spLocks noGrp="1"/>
          </p:cNvSpPr>
          <p:nvPr>
            <p:ph sz="half" idx="1"/>
          </p:nvPr>
        </p:nvSpPr>
        <p:spPr>
          <a:xfrm>
            <a:off x="457200" y="1828800"/>
            <a:ext cx="4038600" cy="4525963"/>
          </a:xfrm>
        </p:spPr>
        <p:txBody>
          <a:bodyPr>
            <a:normAutofit/>
          </a:bodyPr>
          <a:lstStyle/>
          <a:p>
            <a:pPr algn="just"/>
            <a:r>
              <a:rPr lang="fr-FR" sz="1400" dirty="0" smtClean="0">
                <a:latin typeface="Arial" pitchFamily="34" charset="0"/>
                <a:cs typeface="Arial" pitchFamily="34" charset="0"/>
              </a:rPr>
              <a:t>MySQL est un </a:t>
            </a:r>
            <a:r>
              <a:rPr lang="fr-FR" sz="1400" dirty="0" smtClean="0">
                <a:latin typeface="Arial" pitchFamily="34" charset="0"/>
                <a:cs typeface="Arial" pitchFamily="34" charset="0"/>
              </a:rPr>
              <a:t>serveur de </a:t>
            </a:r>
            <a:r>
              <a:rPr lang="fr-FR" sz="1400" dirty="0" smtClean="0">
                <a:latin typeface="Arial" pitchFamily="34" charset="0"/>
                <a:cs typeface="Arial" pitchFamily="34" charset="0"/>
              </a:rPr>
              <a:t>bases de données relationnelles Open Source.</a:t>
            </a:r>
            <a:br>
              <a:rPr lang="fr-FR" sz="1400" dirty="0" smtClean="0">
                <a:latin typeface="Arial" pitchFamily="34" charset="0"/>
                <a:cs typeface="Arial" pitchFamily="34" charset="0"/>
              </a:rPr>
            </a:br>
            <a:endParaRPr lang="fr-FR" sz="1400" dirty="0" smtClean="0">
              <a:latin typeface="Arial" pitchFamily="34" charset="0"/>
              <a:cs typeface="Arial" pitchFamily="34" charset="0"/>
            </a:endParaRPr>
          </a:p>
          <a:p>
            <a:pPr algn="just"/>
            <a:r>
              <a:rPr lang="fr-FR" sz="1400" dirty="0" smtClean="0">
                <a:latin typeface="Arial" pitchFamily="34" charset="0"/>
                <a:cs typeface="Arial" pitchFamily="34" charset="0"/>
              </a:rPr>
              <a:t>Un serveur de bases de données stocke les données dans des tables séparées plutôt que de tout rassembler dans une seule table. Cela améliore la rapidité et la souplesse de l'ensemble. Les tables sont reliées par des relations définies, qui rendent possible la combinaison de données entre plusieurs tables durant une requête. </a:t>
            </a:r>
          </a:p>
          <a:p>
            <a:pPr algn="just"/>
            <a:endParaRPr lang="en-US" sz="1400" dirty="0">
              <a:latin typeface="Arial" pitchFamily="34" charset="0"/>
              <a:cs typeface="Arial" pitchFamily="34" charset="0"/>
            </a:endParaRPr>
          </a:p>
        </p:txBody>
      </p:sp>
      <p:sp>
        <p:nvSpPr>
          <p:cNvPr id="4" name="Content Placeholder 3"/>
          <p:cNvSpPr>
            <a:spLocks noGrp="1"/>
          </p:cNvSpPr>
          <p:nvPr>
            <p:ph sz="half" idx="2"/>
          </p:nvPr>
        </p:nvSpPr>
        <p:spPr>
          <a:xfrm>
            <a:off x="4648200" y="1905000"/>
            <a:ext cx="4038600" cy="4525963"/>
          </a:xfrm>
        </p:spPr>
        <p:txBody>
          <a:bodyPr>
            <a:normAutofit/>
          </a:bodyPr>
          <a:lstStyle/>
          <a:p>
            <a:pPr algn="just"/>
            <a:r>
              <a:rPr lang="fr-FR" b="1" dirty="0" smtClean="0">
                <a:solidFill>
                  <a:srgbClr val="7030A0"/>
                </a:solidFill>
                <a:latin typeface="Arial" pitchFamily="34" charset="0"/>
                <a:cs typeface="Arial" pitchFamily="34" charset="0"/>
              </a:rPr>
              <a:t>Fonctionnalités :</a:t>
            </a:r>
            <a:endParaRPr lang="fr-FR" b="1" dirty="0" smtClean="0">
              <a:solidFill>
                <a:srgbClr val="7030A0"/>
              </a:solidFill>
              <a:latin typeface="Arial" pitchFamily="34" charset="0"/>
              <a:cs typeface="Arial" pitchFamily="34" charset="0"/>
            </a:endParaRPr>
          </a:p>
          <a:p>
            <a:pPr algn="just"/>
            <a:r>
              <a:rPr lang="fr-FR" sz="1400" dirty="0" smtClean="0">
                <a:latin typeface="Arial" pitchFamily="34" charset="0"/>
                <a:cs typeface="Arial" pitchFamily="34" charset="0"/>
              </a:rPr>
              <a:t>Deux </a:t>
            </a:r>
            <a:r>
              <a:rPr lang="fr-FR" sz="1400" dirty="0" smtClean="0">
                <a:latin typeface="Arial" pitchFamily="34" charset="0"/>
                <a:cs typeface="Arial" pitchFamily="34" charset="0"/>
              </a:rPr>
              <a:t>moteurs principaux </a:t>
            </a:r>
            <a:r>
              <a:rPr lang="fr-FR" sz="1400" dirty="0" smtClean="0">
                <a:latin typeface="Arial" pitchFamily="34" charset="0"/>
                <a:cs typeface="Arial" pitchFamily="34" charset="0"/>
              </a:rPr>
              <a:t>sont présents dans MySQL, MyISAM et InnoDB. MyISAM, contrairement à InnoDB, ne supporte ni transactions ni intégrité automatique des tables, il n'est pas destiné aux applications dont la cohérence des données est critique ; cependant, ses performances le font adopter pour des applications ayant besoin d'une base de données simple et peu onéreuse à mettre en œuvre. </a:t>
            </a:r>
            <a:endParaRPr lang="en-US" sz="1400"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a:t>4</a:t>
            </a:fld>
            <a:endParaRPr kumimoji="0" lang="en-US"/>
          </a:p>
        </p:txBody>
      </p:sp>
      <p:pic>
        <p:nvPicPr>
          <p:cNvPr id="6146" name="Picture 2" descr="C:\Users\admin\Desktop\mysql-logo.jpg"/>
          <p:cNvPicPr>
            <a:picLocks noChangeAspect="1" noChangeArrowheads="1"/>
          </p:cNvPicPr>
          <p:nvPr/>
        </p:nvPicPr>
        <p:blipFill>
          <a:blip r:embed="rId3"/>
          <a:srcRect/>
          <a:stretch>
            <a:fillRect/>
          </a:stretch>
        </p:blipFill>
        <p:spPr bwMode="auto">
          <a:xfrm>
            <a:off x="914400" y="4572000"/>
            <a:ext cx="7696200" cy="1905001"/>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2"/>
                </a:solidFill>
              </a:rPr>
              <a:t>PostgreSQL</a:t>
            </a:r>
            <a:endParaRPr lang="en-US" sz="3600" b="1" dirty="0">
              <a:solidFill>
                <a:schemeClr val="accent2"/>
              </a:solidFill>
            </a:endParaRPr>
          </a:p>
        </p:txBody>
      </p:sp>
      <p:sp>
        <p:nvSpPr>
          <p:cNvPr id="3" name="Content Placeholder 2"/>
          <p:cNvSpPr>
            <a:spLocks noGrp="1"/>
          </p:cNvSpPr>
          <p:nvPr>
            <p:ph sz="half" idx="1"/>
          </p:nvPr>
        </p:nvSpPr>
        <p:spPr>
          <a:xfrm>
            <a:off x="457200" y="2249425"/>
            <a:ext cx="4038600" cy="2170176"/>
          </a:xfrm>
        </p:spPr>
        <p:txBody>
          <a:bodyPr>
            <a:normAutofit/>
          </a:bodyPr>
          <a:lstStyle/>
          <a:p>
            <a:pPr algn="just"/>
            <a:r>
              <a:rPr lang="fr-FR" sz="1400" dirty="0" smtClean="0">
                <a:latin typeface="Arial" pitchFamily="34" charset="0"/>
                <a:cs typeface="Arial" pitchFamily="34" charset="0"/>
              </a:rPr>
              <a:t>PostgreSQL est un système de gestion de bases de données relationnelles objet (ORDBMS) fondé sur </a:t>
            </a:r>
            <a:r>
              <a:rPr lang="fr-FR" sz="1400" dirty="0" smtClean="0">
                <a:latin typeface="Arial" pitchFamily="34" charset="0"/>
                <a:cs typeface="Arial" pitchFamily="34" charset="0"/>
              </a:rPr>
              <a:t>POSTGRES . </a:t>
            </a:r>
            <a:r>
              <a:rPr lang="fr-FR" sz="1400" dirty="0" smtClean="0">
                <a:latin typeface="Arial" pitchFamily="34" charset="0"/>
                <a:cs typeface="Arial" pitchFamily="34" charset="0"/>
              </a:rPr>
              <a:t>Ce dernier a été développé à l'université de Californie au département des sciences informatiques de Berkeley</a:t>
            </a:r>
            <a:r>
              <a:rPr lang="fr-FR" sz="1400" dirty="0" smtClean="0">
                <a:latin typeface="Arial" pitchFamily="34" charset="0"/>
                <a:cs typeface="Arial" pitchFamily="34" charset="0"/>
              </a:rPr>
              <a:t>.</a:t>
            </a:r>
            <a:endParaRPr lang="fr-FR" sz="1400" dirty="0" smtClean="0">
              <a:latin typeface="Arial" pitchFamily="34" charset="0"/>
              <a:cs typeface="Arial" pitchFamily="34" charset="0"/>
            </a:endParaRPr>
          </a:p>
        </p:txBody>
      </p:sp>
      <p:sp>
        <p:nvSpPr>
          <p:cNvPr id="4" name="Content Placeholder 3"/>
          <p:cNvSpPr>
            <a:spLocks noGrp="1"/>
          </p:cNvSpPr>
          <p:nvPr>
            <p:ph sz="half" idx="2"/>
          </p:nvPr>
        </p:nvSpPr>
        <p:spPr>
          <a:xfrm>
            <a:off x="4648200" y="2249425"/>
            <a:ext cx="4038600" cy="2474975"/>
          </a:xfrm>
        </p:spPr>
        <p:txBody>
          <a:bodyPr>
            <a:normAutofit/>
          </a:bodyPr>
          <a:lstStyle/>
          <a:p>
            <a:pPr algn="just"/>
            <a:r>
              <a:rPr lang="fr-FR" b="1" dirty="0" smtClean="0">
                <a:solidFill>
                  <a:srgbClr val="7030A0"/>
                </a:solidFill>
                <a:latin typeface="Arial" pitchFamily="34" charset="0"/>
                <a:cs typeface="Arial" pitchFamily="34" charset="0"/>
              </a:rPr>
              <a:t>Fonctionnalités :</a:t>
            </a:r>
          </a:p>
          <a:p>
            <a:pPr algn="just"/>
            <a:r>
              <a:rPr lang="fr-FR" sz="1400" dirty="0" smtClean="0">
                <a:latin typeface="Arial" pitchFamily="34" charset="0"/>
                <a:cs typeface="Arial" pitchFamily="34" charset="0"/>
              </a:rPr>
              <a:t>requêtes </a:t>
            </a:r>
            <a:r>
              <a:rPr lang="fr-FR" sz="1400" dirty="0" smtClean="0">
                <a:latin typeface="Arial" pitchFamily="34" charset="0"/>
                <a:cs typeface="Arial" pitchFamily="34" charset="0"/>
              </a:rPr>
              <a:t>complexes </a:t>
            </a:r>
            <a:r>
              <a:rPr lang="fr-FR" sz="1400" dirty="0" smtClean="0">
                <a:latin typeface="Arial" pitchFamily="34" charset="0"/>
                <a:cs typeface="Arial" pitchFamily="34" charset="0"/>
              </a:rPr>
              <a:t> </a:t>
            </a:r>
            <a:endParaRPr lang="fr-FR" sz="1400" dirty="0" smtClean="0">
              <a:latin typeface="Arial" pitchFamily="34" charset="0"/>
              <a:cs typeface="Arial" pitchFamily="34" charset="0"/>
            </a:endParaRPr>
          </a:p>
          <a:p>
            <a:pPr algn="just"/>
            <a:r>
              <a:rPr lang="fr-FR" sz="1400" dirty="0" smtClean="0">
                <a:latin typeface="Arial" pitchFamily="34" charset="0"/>
                <a:cs typeface="Arial" pitchFamily="34" charset="0"/>
              </a:rPr>
              <a:t>clés </a:t>
            </a:r>
            <a:r>
              <a:rPr lang="fr-FR" sz="1400" dirty="0" smtClean="0">
                <a:latin typeface="Arial" pitchFamily="34" charset="0"/>
                <a:cs typeface="Arial" pitchFamily="34" charset="0"/>
              </a:rPr>
              <a:t>étrangères </a:t>
            </a:r>
            <a:r>
              <a:rPr lang="fr-FR" sz="1400" dirty="0" smtClean="0">
                <a:latin typeface="Arial" pitchFamily="34" charset="0"/>
                <a:cs typeface="Arial" pitchFamily="34" charset="0"/>
              </a:rPr>
              <a:t> </a:t>
            </a:r>
            <a:endParaRPr lang="fr-FR" sz="1400" dirty="0" smtClean="0">
              <a:latin typeface="Arial" pitchFamily="34" charset="0"/>
              <a:cs typeface="Arial" pitchFamily="34" charset="0"/>
            </a:endParaRPr>
          </a:p>
          <a:p>
            <a:pPr algn="just"/>
            <a:r>
              <a:rPr lang="fr-FR" sz="1400" dirty="0" smtClean="0">
                <a:latin typeface="Arial" pitchFamily="34" charset="0"/>
                <a:cs typeface="Arial" pitchFamily="34" charset="0"/>
              </a:rPr>
              <a:t>déclencheurs </a:t>
            </a:r>
            <a:r>
              <a:rPr lang="fr-FR" sz="1400" dirty="0" smtClean="0">
                <a:latin typeface="Arial" pitchFamily="34" charset="0"/>
                <a:cs typeface="Arial" pitchFamily="34" charset="0"/>
              </a:rPr>
              <a:t>(triggers) </a:t>
            </a:r>
            <a:r>
              <a:rPr lang="fr-FR" sz="1400" dirty="0" smtClean="0">
                <a:latin typeface="Arial" pitchFamily="34" charset="0"/>
                <a:cs typeface="Arial" pitchFamily="34" charset="0"/>
              </a:rPr>
              <a:t> </a:t>
            </a:r>
            <a:endParaRPr lang="fr-FR" sz="1400" dirty="0" smtClean="0">
              <a:latin typeface="Arial" pitchFamily="34" charset="0"/>
              <a:cs typeface="Arial" pitchFamily="34" charset="0"/>
            </a:endParaRPr>
          </a:p>
          <a:p>
            <a:pPr algn="just"/>
            <a:r>
              <a:rPr lang="fr-FR" sz="1400" dirty="0" smtClean="0">
                <a:latin typeface="Arial" pitchFamily="34" charset="0"/>
                <a:cs typeface="Arial" pitchFamily="34" charset="0"/>
              </a:rPr>
              <a:t>vues  </a:t>
            </a:r>
            <a:endParaRPr lang="fr-FR" sz="1400" dirty="0" smtClean="0">
              <a:latin typeface="Arial" pitchFamily="34" charset="0"/>
              <a:cs typeface="Arial" pitchFamily="34" charset="0"/>
            </a:endParaRPr>
          </a:p>
          <a:p>
            <a:pPr algn="just"/>
            <a:r>
              <a:rPr lang="fr-FR" sz="1400" dirty="0" smtClean="0">
                <a:latin typeface="Arial" pitchFamily="34" charset="0"/>
                <a:cs typeface="Arial" pitchFamily="34" charset="0"/>
              </a:rPr>
              <a:t>intégrité </a:t>
            </a:r>
            <a:r>
              <a:rPr lang="fr-FR" sz="1400" dirty="0" smtClean="0">
                <a:latin typeface="Arial" pitchFamily="34" charset="0"/>
                <a:cs typeface="Arial" pitchFamily="34" charset="0"/>
              </a:rPr>
              <a:t>des transactions </a:t>
            </a:r>
            <a:r>
              <a:rPr lang="fr-FR" sz="1400" dirty="0" smtClean="0">
                <a:latin typeface="Arial" pitchFamily="34" charset="0"/>
                <a:cs typeface="Arial" pitchFamily="34" charset="0"/>
              </a:rPr>
              <a:t> </a:t>
            </a:r>
            <a:endParaRPr lang="fr-FR" sz="1400" dirty="0" smtClean="0">
              <a:latin typeface="Arial" pitchFamily="34" charset="0"/>
              <a:cs typeface="Arial" pitchFamily="34" charset="0"/>
            </a:endParaRPr>
          </a:p>
          <a:p>
            <a:pPr algn="just"/>
            <a:r>
              <a:rPr lang="fr-FR" sz="1400" dirty="0" smtClean="0">
                <a:latin typeface="Arial" pitchFamily="34" charset="0"/>
                <a:cs typeface="Arial" pitchFamily="34" charset="0"/>
              </a:rPr>
              <a:t>contrôle </a:t>
            </a:r>
            <a:r>
              <a:rPr lang="fr-FR" sz="1400" dirty="0" smtClean="0">
                <a:latin typeface="Arial" pitchFamily="34" charset="0"/>
                <a:cs typeface="Arial" pitchFamily="34" charset="0"/>
              </a:rPr>
              <a:t>des accès concurrents (MVCC ou </a:t>
            </a:r>
            <a:r>
              <a:rPr lang="fr-FR" sz="1400" dirty="0" smtClean="0">
                <a:latin typeface="Arial" pitchFamily="34" charset="0"/>
                <a:cs typeface="Arial" pitchFamily="34" charset="0"/>
              </a:rPr>
              <a:t>multiversion concurrency control). </a:t>
            </a:r>
            <a:endParaRPr lang="fr-FR" sz="1400" dirty="0" smtClean="0">
              <a:latin typeface="Arial" pitchFamily="34" charset="0"/>
              <a:cs typeface="Arial" pitchFamily="34" charset="0"/>
            </a:endParaRPr>
          </a:p>
          <a:p>
            <a:endParaRPr lang="en-US" dirty="0"/>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a:t>5</a:t>
            </a:fld>
            <a:endParaRPr kumimoji="0" lang="en-US"/>
          </a:p>
        </p:txBody>
      </p:sp>
      <p:pic>
        <p:nvPicPr>
          <p:cNvPr id="5122" name="Picture 2" descr="C:\Users\admin\Desktop\xpostgresql.jpg.pagespeed.ic.82ZZ05AnGg.jpg"/>
          <p:cNvPicPr>
            <a:picLocks noChangeAspect="1" noChangeArrowheads="1"/>
          </p:cNvPicPr>
          <p:nvPr/>
        </p:nvPicPr>
        <p:blipFill>
          <a:blip r:embed="rId2"/>
          <a:srcRect/>
          <a:stretch>
            <a:fillRect/>
          </a:stretch>
        </p:blipFill>
        <p:spPr bwMode="auto">
          <a:xfrm>
            <a:off x="5257800" y="4724400"/>
            <a:ext cx="3352800" cy="1978024"/>
          </a:xfrm>
          <a:prstGeom prst="rect">
            <a:avLst/>
          </a:prstGeom>
          <a:noFill/>
        </p:spPr>
      </p:pic>
      <p:pic>
        <p:nvPicPr>
          <p:cNvPr id="5123" name="Picture 3" descr="C:\Users\admin\Desktop\postgresql-icon-3.png"/>
          <p:cNvPicPr>
            <a:picLocks noChangeAspect="1" noChangeArrowheads="1"/>
          </p:cNvPicPr>
          <p:nvPr/>
        </p:nvPicPr>
        <p:blipFill>
          <a:blip r:embed="rId3"/>
          <a:srcRect/>
          <a:stretch>
            <a:fillRect/>
          </a:stretch>
        </p:blipFill>
        <p:spPr bwMode="auto">
          <a:xfrm>
            <a:off x="914400" y="3810000"/>
            <a:ext cx="3505200" cy="30480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2"/>
                </a:solidFill>
              </a:rPr>
              <a:t>SQL server</a:t>
            </a:r>
            <a:endParaRPr lang="en-US" sz="3600" b="1" dirty="0">
              <a:solidFill>
                <a:schemeClr val="accent2"/>
              </a:solidFill>
            </a:endParaRPr>
          </a:p>
        </p:txBody>
      </p:sp>
      <p:sp>
        <p:nvSpPr>
          <p:cNvPr id="3" name="Content Placeholder 2"/>
          <p:cNvSpPr>
            <a:spLocks noGrp="1"/>
          </p:cNvSpPr>
          <p:nvPr>
            <p:ph sz="half" idx="1"/>
          </p:nvPr>
        </p:nvSpPr>
        <p:spPr>
          <a:xfrm>
            <a:off x="457200" y="2249425"/>
            <a:ext cx="8382000" cy="2017776"/>
          </a:xfrm>
        </p:spPr>
        <p:txBody>
          <a:bodyPr>
            <a:normAutofit/>
          </a:bodyPr>
          <a:lstStyle/>
          <a:p>
            <a:pPr algn="just"/>
            <a:r>
              <a:rPr lang="fr-FR" sz="1400" dirty="0" smtClean="0">
                <a:latin typeface="Arial" pitchFamily="34" charset="0"/>
                <a:cs typeface="Arial" pitchFamily="34" charset="0"/>
              </a:rPr>
              <a:t>un </a:t>
            </a:r>
            <a:r>
              <a:rPr lang="fr-FR" sz="1400" b="1" dirty="0" smtClean="0">
                <a:latin typeface="Arial" pitchFamily="34" charset="0"/>
                <a:cs typeface="Arial" pitchFamily="34" charset="0"/>
              </a:rPr>
              <a:t>SQL server</a:t>
            </a:r>
            <a:r>
              <a:rPr lang="fr-FR" sz="1400" dirty="0" smtClean="0">
                <a:latin typeface="Arial" pitchFamily="34" charset="0"/>
                <a:cs typeface="Arial" pitchFamily="34" charset="0"/>
              </a:rPr>
              <a:t> est un outil qui possède toutes les caractéristiques pour pouvoir accompagner l'utilisateur dans la manipulation, le contrôle, le tri, la mise à jour, et bien d'autres actions encore, de bases de données grâce au langage SQL.</a:t>
            </a:r>
            <a:endParaRPr lang="en-US" sz="1400"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a:t>6</a:t>
            </a:fld>
            <a:endParaRPr kumimoji="0" lang="en-US"/>
          </a:p>
        </p:txBody>
      </p:sp>
      <p:pic>
        <p:nvPicPr>
          <p:cNvPr id="4098" name="Picture 2" descr="C:\Users\admin\Desktop\microsoft-sql-server-logo.png"/>
          <p:cNvPicPr>
            <a:picLocks noChangeAspect="1" noChangeArrowheads="1"/>
          </p:cNvPicPr>
          <p:nvPr/>
        </p:nvPicPr>
        <p:blipFill>
          <a:blip r:embed="rId3"/>
          <a:srcRect/>
          <a:stretch>
            <a:fillRect/>
          </a:stretch>
        </p:blipFill>
        <p:spPr bwMode="auto">
          <a:xfrm>
            <a:off x="0" y="2971800"/>
            <a:ext cx="9143999" cy="388620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normAutofit/>
          </a:bodyPr>
          <a:lstStyle/>
          <a:p>
            <a:r>
              <a:rPr lang="en-US" sz="2800" b="1" dirty="0" smtClean="0">
                <a:solidFill>
                  <a:schemeClr val="accent2"/>
                </a:solidFill>
              </a:rPr>
              <a:t>Comparison entre MySQL, PostgreSQL and SQL SERVER </a:t>
            </a:r>
            <a:endParaRPr lang="en-US" sz="2800" b="1" dirty="0">
              <a:solidFill>
                <a:schemeClr val="accent2"/>
              </a:solidFill>
            </a:endParaRPr>
          </a:p>
        </p:txBody>
      </p:sp>
      <p:graphicFrame>
        <p:nvGraphicFramePr>
          <p:cNvPr id="3075" name="Object 3"/>
          <p:cNvGraphicFramePr>
            <a:graphicFrameLocks noChangeAspect="1"/>
          </p:cNvGraphicFramePr>
          <p:nvPr/>
        </p:nvGraphicFramePr>
        <p:xfrm>
          <a:off x="0" y="2133600"/>
          <a:ext cx="9144000" cy="4724400"/>
        </p:xfrm>
        <a:graphic>
          <a:graphicData uri="http://schemas.openxmlformats.org/presentationml/2006/ole">
            <p:oleObj spid="_x0000_s3075" name="Packager Shell Object" showAsIcon="1" r:id="rId4" imgW="4684320" imgH="464400" progId="Package">
              <p:embed/>
            </p:oleObj>
          </a:graphicData>
        </a:graphic>
      </p:graphicFrame>
      <p:sp>
        <p:nvSpPr>
          <p:cNvPr id="7" name="Slide Number Placeholder 6"/>
          <p:cNvSpPr>
            <a:spLocks noGrp="1"/>
          </p:cNvSpPr>
          <p:nvPr>
            <p:ph type="sldNum" sz="quarter" idx="12"/>
          </p:nvPr>
        </p:nvSpPr>
        <p:spPr/>
        <p:txBody>
          <a:bodyPr/>
          <a:lstStyle/>
          <a:p>
            <a:fld id="{2AA957AF-53C0-420B-9C2D-77DB1416566C}" type="slidenum">
              <a:rPr kumimoji="0" lang="en-US" smtClean="0"/>
              <a:pPr/>
              <a:t>7</a:t>
            </a:fld>
            <a:endParaRPr kumimoji="0"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212</TotalTime>
  <Words>265</Words>
  <Application>Microsoft Office PowerPoint</Application>
  <PresentationFormat>On-screen Show (4:3)</PresentationFormat>
  <Paragraphs>35</Paragraphs>
  <Slides>7</Slides>
  <Notes>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vt:i4>
      </vt:variant>
    </vt:vector>
  </HeadingPairs>
  <TitlesOfParts>
    <vt:vector size="9" baseType="lpstr">
      <vt:lpstr>Urban</vt:lpstr>
      <vt:lpstr>Package</vt:lpstr>
      <vt:lpstr>Introduction to Databases Checkpoint </vt:lpstr>
      <vt:lpstr>DBMS</vt:lpstr>
      <vt:lpstr>RDBMS</vt:lpstr>
      <vt:lpstr>MySQL</vt:lpstr>
      <vt:lpstr>PostgreSQL</vt:lpstr>
      <vt:lpstr>SQL server</vt:lpstr>
      <vt:lpstr>Comparison entre MySQL, PostgreSQL and SQL SERVER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Windows User</cp:lastModifiedBy>
  <cp:revision>19</cp:revision>
  <dcterms:created xsi:type="dcterms:W3CDTF">2020-09-30T23:25:20Z</dcterms:created>
  <dcterms:modified xsi:type="dcterms:W3CDTF">2020-10-01T02:58:17Z</dcterms:modified>
</cp:coreProperties>
</file>